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1" r:id="rId2"/>
    <p:sldId id="399" r:id="rId3"/>
    <p:sldId id="402" r:id="rId4"/>
    <p:sldId id="401" r:id="rId5"/>
    <p:sldId id="377" r:id="rId6"/>
    <p:sldId id="380" r:id="rId7"/>
    <p:sldId id="40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9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5E42A-7E81-2C44-A105-27CB3B3650AB}" type="datetimeFigureOut">
              <a:rPr lang="en-US" smtClean="0"/>
              <a:t>5/13/19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87A3F-A52A-2044-9334-9F0045DE5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97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PCA takes data points with particular “features” or “dimensions” and determines the basis that maximizes the variance in data in fewest “new” dimensions (PCs)</a:t>
            </a:r>
          </a:p>
          <a:p>
            <a:r>
              <a:rPr lang="en-US" dirty="0"/>
              <a:t>	Rotating and scaling the original dimensions</a:t>
            </a:r>
          </a:p>
          <a:p>
            <a:r>
              <a:rPr lang="en-US" dirty="0"/>
              <a:t>	End up with PCs that are linear combinations of the original dimensions</a:t>
            </a:r>
          </a:p>
          <a:p>
            <a:r>
              <a:rPr lang="en-US" dirty="0"/>
              <a:t>	Number of PCs = number of original dimensions in input</a:t>
            </a:r>
          </a:p>
          <a:p>
            <a:r>
              <a:rPr lang="en-US" dirty="0"/>
              <a:t>	More information contained in smaller number of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F6DA-8F0D-3144-AD51-B70A765AAB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88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PCA takes data points with particular “features” or “dimensions” and determines the basis that maximizes the variance in data in fewest “new” dimensions (PCs)</a:t>
            </a:r>
          </a:p>
          <a:p>
            <a:r>
              <a:rPr lang="en-US" dirty="0"/>
              <a:t>	Rotating and scaling the original dimensions</a:t>
            </a:r>
          </a:p>
          <a:p>
            <a:r>
              <a:rPr lang="en-US" dirty="0"/>
              <a:t>	End up with PCs that are linear combinations of the original dimensions</a:t>
            </a:r>
          </a:p>
          <a:p>
            <a:r>
              <a:rPr lang="en-US" dirty="0"/>
              <a:t>	Number of PCs = number of original dimensions in input</a:t>
            </a:r>
          </a:p>
          <a:p>
            <a:r>
              <a:rPr lang="en-US" dirty="0"/>
              <a:t>	More information contained in smaller number of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F6DA-8F0D-3144-AD51-B70A765AAB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86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PCA takes data points with particular “features” or “dimensions” and determines the basis that maximizes the variance in data in fewest “new” dimensions (PCs)</a:t>
            </a:r>
          </a:p>
          <a:p>
            <a:r>
              <a:rPr lang="en-US" dirty="0"/>
              <a:t>	Rotating and scaling the original dimensions</a:t>
            </a:r>
          </a:p>
          <a:p>
            <a:r>
              <a:rPr lang="en-US" dirty="0"/>
              <a:t>	End up with PCs that are linear combinations of the original dimensions</a:t>
            </a:r>
          </a:p>
          <a:p>
            <a:r>
              <a:rPr lang="en-US" dirty="0"/>
              <a:t>	Number of PCs = number of original dimensions in input</a:t>
            </a:r>
          </a:p>
          <a:p>
            <a:r>
              <a:rPr lang="en-US" dirty="0"/>
              <a:t>	More information contained in smaller number of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F6DA-8F0D-3144-AD51-B70A765AAB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24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F6DA-8F0D-3144-AD51-B70A765AAB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61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are no longer colored by energy, but by time</a:t>
            </a:r>
          </a:p>
          <a:p>
            <a:r>
              <a:rPr lang="en-US" dirty="0"/>
              <a:t>Purple </a:t>
            </a:r>
            <a:r>
              <a:rPr lang="en-US" dirty="0">
                <a:sym typeface="Wingdings" pitchFamily="2" charset="2"/>
              </a:rPr>
              <a:t> Yellow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DF6DA-8F0D-3144-AD51-B70A765AAB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021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B37C4-44C8-C042-9B33-8F95669DE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8FEA6C-ABCC-4E44-9750-32998B7CC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B69B9-C4FD-F84C-A0E8-E5D04956B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7E82-8B52-3249-B116-7FDDDF29E45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4817E-1D5A-374C-9635-B7943744D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C4320-FF07-C744-9ECE-3AEE00CEC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E9C4-7CBF-0741-B512-87B8ECB54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7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89EE3-1608-EC4F-B733-0DA5B3A3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C7A8E-2A0F-0D48-A0A6-8C86F5318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E060C-4951-4941-8E5C-5F3A96530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7E82-8B52-3249-B116-7FDDDF29E45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527C-18E9-2949-BC66-CCAD3BDAE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C3683-AAC3-604F-8201-6DC8627BD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E9C4-7CBF-0741-B512-87B8ECB54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64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CF8964-AD1B-4642-BCA6-E38BE10BC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5BA940-88C7-4542-8AD6-02416FBEF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5ED4C-E49E-8D4E-A83A-A353CCB48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7E82-8B52-3249-B116-7FDDDF29E45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6CED8-BF77-704D-BC63-EC70D1E9D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EB2AA-2340-3B4C-B666-FF0D983B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E9C4-7CBF-0741-B512-87B8ECB54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47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4CE7F-D512-DC4F-B97C-DD7A74498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0F56A-E10D-A244-8D95-6C6C91D7E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BEDF9-574B-3D4C-AC3A-B23E47B67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7E82-8B52-3249-B116-7FDDDF29E45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571A8-23E5-C746-B827-9AAE993EE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E620E-00E6-C544-B233-C43F4DBB3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E9C4-7CBF-0741-B512-87B8ECB54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39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F3EE-4582-3441-8C71-DAF35B6C9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F374F-0862-BA4C-9FAD-4D56803F2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998CF-5415-404B-9F1B-D2DEEA22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7E82-8B52-3249-B116-7FDDDF29E45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CF542-6CE0-084E-A7C5-16A4F8D4C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43EA5-FE66-0341-9B0D-CDEEF6F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E9C4-7CBF-0741-B512-87B8ECB54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36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C9BF7-7A68-E844-A3D8-55BD1FF5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FE45A-9A91-C849-84A8-6FB6E2079C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5C81F-84E1-F64B-A970-674ACC53D8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49B17-272F-CB41-A6D0-DA5D41429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7E82-8B52-3249-B116-7FDDDF29E45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82E0FC-3EB4-734F-8DB3-E43770BA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F338F-B58C-0749-A070-64C2215B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E9C4-7CBF-0741-B512-87B8ECB54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0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DA47-5049-DB4A-9255-81420CB7C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9A961-043C-7C46-A38D-8178939F5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75DAE4-A3DE-8E4A-8445-FC19F2413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789D23-321C-DD4A-AA3A-0F1B8E225A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88FEEB-651B-1D4C-918F-5839032896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7A07C9-E311-4B43-8256-4BF6E1F2A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7E82-8B52-3249-B116-7FDDDF29E45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52CDE3-BCF3-884C-8AD4-19513FDD0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57A637-3FC4-1241-AD9C-B4771D2A2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E9C4-7CBF-0741-B512-87B8ECB54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93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61F42-EE24-5D42-9B38-2B5DB01B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7271D3-A6C3-604D-9EE2-7CCF34F79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7E82-8B52-3249-B116-7FDDDF29E45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05CF1-EC2F-4D44-A2D8-B3781D349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32A12-1A9E-7246-BA0A-4435EFC1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E9C4-7CBF-0741-B512-87B8ECB54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83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C24B37-2030-3444-A2D2-F48C30713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7E82-8B52-3249-B116-7FDDDF29E45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7163E0-0485-B543-9ED3-96FB022AC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941ED-0E62-DB4C-BE9C-C66F07624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E9C4-7CBF-0741-B512-87B8ECB54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09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F1579-0FE3-6D40-BF78-2E34CF1EA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EE377-E1F6-CB4F-93FD-E6E817B19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EB5569-CAFD-FE41-AF76-392A5A1D5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77B39-DBE1-1140-A47F-C8E836E38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7E82-8B52-3249-B116-7FDDDF29E45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125BC-A950-DF42-8FB4-347C9544D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F3718-B0E5-7340-B862-AC4232366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E9C4-7CBF-0741-B512-87B8ECB54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35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01A5-312C-7540-B025-1F2DF822A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6A2D23-20E0-634F-B4A0-C68EECDE4D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D91811-D123-1741-9D58-440D27776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A4F9D-1CC2-DB4C-BDC6-513D96682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7E82-8B52-3249-B116-7FDDDF29E45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1B61B-7782-0C4A-B207-CEF12076C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FF8A74-B202-1B4E-AE98-BCEF34BD2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E9C4-7CBF-0741-B512-87B8ECB54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920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7C61DC-79E7-7F45-8442-5F69A5313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EE088-6B21-B24C-AC98-31AB411CB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70906-0414-5F4B-BCE7-BBAE3CA3C3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A7E82-8B52-3249-B116-7FDDDF29E45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117DF-4F62-3A4C-B6B1-CCA80554C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870D4-7DA6-3C4A-BB49-BFB94A2CC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FE9C4-7CBF-0741-B512-87B8ECB54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0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://setosa.io/ev/principal-component-analysi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setosa.io/ev/principal-component-analysi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setosa.io/ev/principal-component-analysi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gif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F403A9-1B84-3248-9C7C-6D0F1EC0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Raleway" panose="020B0503030101060003" pitchFamily="34" charset="77"/>
                <a:cs typeface="Krub SemiBold" pitchFamily="2" charset="-34"/>
              </a:rPr>
              <a:t>Dimensionality Reduction </a:t>
            </a:r>
            <a:br>
              <a:rPr lang="en-US" sz="4800" dirty="0">
                <a:latin typeface="Raleway" panose="020B0503030101060003" pitchFamily="34" charset="77"/>
                <a:cs typeface="Krub SemiBold" pitchFamily="2" charset="-34"/>
              </a:rPr>
            </a:br>
            <a:r>
              <a:rPr lang="en-US" sz="4800" dirty="0">
                <a:latin typeface="Raleway" panose="020B0503030101060003" pitchFamily="34" charset="77"/>
                <a:cs typeface="Krub SemiBold" pitchFamily="2" charset="-34"/>
              </a:rPr>
              <a:t>Using sci-kit learn</a:t>
            </a:r>
            <a:endParaRPr lang="en-US" sz="4800" b="1" i="1" dirty="0">
              <a:latin typeface="Raleway" panose="020B0503030101060003" pitchFamily="34" charset="77"/>
              <a:cs typeface="Krub SemiBold" pitchFamily="2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687E5-49CC-4243-B775-7BF888B1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D2E52-803E-B848-9134-8C11EEDFD6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6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BA6E8335-72C0-2F45-88B6-828B307F5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aleway" panose="020B0503030101060003" pitchFamily="34" charset="77"/>
                <a:cs typeface="Krub" pitchFamily="2" charset="-34"/>
              </a:rPr>
              <a:t>Principal Component Analysis Visualization</a:t>
            </a:r>
            <a:endParaRPr lang="en-US" sz="3600" dirty="0">
              <a:latin typeface="Raleway" panose="020B0503030101060003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45037-9BB7-BC42-A9A6-195A4F6A75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170" b="25684"/>
          <a:stretch/>
        </p:blipFill>
        <p:spPr>
          <a:xfrm>
            <a:off x="2165016" y="1690688"/>
            <a:ext cx="3793232" cy="34993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10A5F1-77EC-D047-BEC2-A68904C6B300}"/>
              </a:ext>
            </a:extLst>
          </p:cNvPr>
          <p:cNvSpPr txBox="1"/>
          <p:nvPr/>
        </p:nvSpPr>
        <p:spPr>
          <a:xfrm>
            <a:off x="1667768" y="6363834"/>
            <a:ext cx="10288381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Raleway" panose="020B0503030101060003" pitchFamily="34" charset="77"/>
              </a:rPr>
              <a:t>Victor Powell and Lewis </a:t>
            </a:r>
            <a:r>
              <a:rPr lang="en-US" sz="1600" dirty="0" err="1">
                <a:latin typeface="Raleway" panose="020B0503030101060003" pitchFamily="34" charset="77"/>
              </a:rPr>
              <a:t>Lehe</a:t>
            </a:r>
            <a:r>
              <a:rPr lang="en-US" sz="1600" dirty="0">
                <a:latin typeface="Raleway" panose="020B0503030101060003" pitchFamily="34" charset="77"/>
              </a:rPr>
              <a:t>, </a:t>
            </a:r>
            <a:r>
              <a:rPr lang="en-US" sz="1600" dirty="0">
                <a:latin typeface="Raleway" panose="020B0503030101060003" pitchFamily="34" charset="77"/>
                <a:hlinkClick r:id="rId4"/>
              </a:rPr>
              <a:t>http://setosa.io/ev/principal-component-analysis/</a:t>
            </a:r>
            <a:r>
              <a:rPr lang="en-US" sz="1600" dirty="0">
                <a:latin typeface="Raleway" panose="020B0503030101060003" pitchFamily="34" charset="77"/>
              </a:rPr>
              <a:t>, accessed 21.03.2019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940B2E-76B3-7F4A-921C-CE733E38D3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091"/>
          <a:stretch/>
        </p:blipFill>
        <p:spPr>
          <a:xfrm>
            <a:off x="2571587" y="5290083"/>
            <a:ext cx="3386661" cy="82285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A4057CB-2AF5-7046-BA61-5CF3E8BA75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50" b="25684"/>
          <a:stretch/>
        </p:blipFill>
        <p:spPr>
          <a:xfrm>
            <a:off x="5768686" y="1686761"/>
            <a:ext cx="3892329" cy="3499379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E70E9EB-37F6-4D42-9934-1C05B22AEE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107"/>
          <a:stretch/>
        </p:blipFill>
        <p:spPr>
          <a:xfrm>
            <a:off x="5788900" y="5285932"/>
            <a:ext cx="3466162" cy="8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1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BA6E8335-72C0-2F45-88B6-828B307F5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aleway" panose="020B0503030101060003" pitchFamily="34" charset="77"/>
                <a:cs typeface="Krub" pitchFamily="2" charset="-34"/>
              </a:rPr>
              <a:t>Principal Component Analysis Visualization</a:t>
            </a:r>
            <a:endParaRPr lang="en-US" sz="3600" dirty="0">
              <a:latin typeface="Raleway" panose="020B0503030101060003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45037-9BB7-BC42-A9A6-195A4F6A75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170" b="25684"/>
          <a:stretch/>
        </p:blipFill>
        <p:spPr>
          <a:xfrm>
            <a:off x="664469" y="1690688"/>
            <a:ext cx="3793232" cy="34993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10A5F1-77EC-D047-BEC2-A68904C6B300}"/>
              </a:ext>
            </a:extLst>
          </p:cNvPr>
          <p:cNvSpPr txBox="1"/>
          <p:nvPr/>
        </p:nvSpPr>
        <p:spPr>
          <a:xfrm>
            <a:off x="1667768" y="6363834"/>
            <a:ext cx="10288381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Raleway" panose="020B0503030101060003" pitchFamily="34" charset="77"/>
              </a:rPr>
              <a:t>Victor Powell and Lewis </a:t>
            </a:r>
            <a:r>
              <a:rPr lang="en-US" sz="1600" dirty="0" err="1">
                <a:latin typeface="Raleway" panose="020B0503030101060003" pitchFamily="34" charset="77"/>
              </a:rPr>
              <a:t>Lehe</a:t>
            </a:r>
            <a:r>
              <a:rPr lang="en-US" sz="1600" dirty="0">
                <a:latin typeface="Raleway" panose="020B0503030101060003" pitchFamily="34" charset="77"/>
              </a:rPr>
              <a:t>, </a:t>
            </a:r>
            <a:r>
              <a:rPr lang="en-US" sz="1600" dirty="0">
                <a:latin typeface="Raleway" panose="020B0503030101060003" pitchFamily="34" charset="77"/>
                <a:hlinkClick r:id="rId4"/>
              </a:rPr>
              <a:t>http://setosa.io/ev/principal-component-analysis/</a:t>
            </a:r>
            <a:r>
              <a:rPr lang="en-US" sz="1600" dirty="0">
                <a:latin typeface="Raleway" panose="020B0503030101060003" pitchFamily="34" charset="77"/>
              </a:rPr>
              <a:t>, accessed 21.03.2019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940B2E-76B3-7F4A-921C-CE733E38D3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091"/>
          <a:stretch/>
        </p:blipFill>
        <p:spPr>
          <a:xfrm>
            <a:off x="1071040" y="5290083"/>
            <a:ext cx="3386661" cy="822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63740D-A900-C24A-9157-E07E123E2A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18" t="17679" r="9305" b="14766"/>
          <a:stretch/>
        </p:blipFill>
        <p:spPr>
          <a:xfrm>
            <a:off x="8123356" y="2325036"/>
            <a:ext cx="2783325" cy="223106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A4057CB-2AF5-7046-BA61-5CF3E8BA75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50" b="25684"/>
          <a:stretch/>
        </p:blipFill>
        <p:spPr>
          <a:xfrm>
            <a:off x="4268139" y="1686761"/>
            <a:ext cx="3892329" cy="3499379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E70E9EB-37F6-4D42-9934-1C05B22AEE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107"/>
          <a:stretch/>
        </p:blipFill>
        <p:spPr>
          <a:xfrm>
            <a:off x="4288353" y="5285932"/>
            <a:ext cx="3466162" cy="8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1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BA6E8335-72C0-2F45-88B6-828B307F5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aleway" panose="020B0503030101060003" pitchFamily="34" charset="77"/>
                <a:cs typeface="Krub" pitchFamily="2" charset="-34"/>
              </a:rPr>
              <a:t>Principal Component Analysis Visualization</a:t>
            </a:r>
            <a:endParaRPr lang="en-US" sz="3600" dirty="0">
              <a:latin typeface="Raleway" panose="020B0503030101060003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45037-9BB7-BC42-A9A6-195A4F6A75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170" b="25684"/>
          <a:stretch/>
        </p:blipFill>
        <p:spPr>
          <a:xfrm>
            <a:off x="664469" y="1690688"/>
            <a:ext cx="3793232" cy="34993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10A5F1-77EC-D047-BEC2-A68904C6B300}"/>
              </a:ext>
            </a:extLst>
          </p:cNvPr>
          <p:cNvSpPr txBox="1"/>
          <p:nvPr/>
        </p:nvSpPr>
        <p:spPr>
          <a:xfrm>
            <a:off x="1667768" y="6363834"/>
            <a:ext cx="10288381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Raleway" panose="020B0503030101060003" pitchFamily="34" charset="77"/>
              </a:rPr>
              <a:t>Victor Powell and Lewis </a:t>
            </a:r>
            <a:r>
              <a:rPr lang="en-US" sz="1600" dirty="0" err="1">
                <a:latin typeface="Raleway" panose="020B0503030101060003" pitchFamily="34" charset="77"/>
              </a:rPr>
              <a:t>Lehe</a:t>
            </a:r>
            <a:r>
              <a:rPr lang="en-US" sz="1600" dirty="0">
                <a:latin typeface="Raleway" panose="020B0503030101060003" pitchFamily="34" charset="77"/>
              </a:rPr>
              <a:t>, </a:t>
            </a:r>
            <a:r>
              <a:rPr lang="en-US" sz="1600" dirty="0">
                <a:latin typeface="Raleway" panose="020B0503030101060003" pitchFamily="34" charset="77"/>
                <a:hlinkClick r:id="rId4"/>
              </a:rPr>
              <a:t>http://setosa.io/ev/principal-component-analysis/</a:t>
            </a:r>
            <a:r>
              <a:rPr lang="en-US" sz="1600" dirty="0">
                <a:latin typeface="Raleway" panose="020B0503030101060003" pitchFamily="34" charset="77"/>
              </a:rPr>
              <a:t>, accessed 21.03.2019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940B2E-76B3-7F4A-921C-CE733E38D3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091"/>
          <a:stretch/>
        </p:blipFill>
        <p:spPr>
          <a:xfrm>
            <a:off x="1071040" y="5290083"/>
            <a:ext cx="3386661" cy="822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63740D-A900-C24A-9157-E07E123E2A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18" t="17679" r="9305" b="14766"/>
          <a:stretch/>
        </p:blipFill>
        <p:spPr>
          <a:xfrm>
            <a:off x="8123356" y="2325036"/>
            <a:ext cx="2783325" cy="22310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B017E-9534-9946-AB0F-7F46B19BC270}"/>
              </a:ext>
            </a:extLst>
          </p:cNvPr>
          <p:cNvSpPr txBox="1"/>
          <p:nvPr/>
        </p:nvSpPr>
        <p:spPr>
          <a:xfrm>
            <a:off x="9233643" y="2540655"/>
            <a:ext cx="47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x</a:t>
            </a:r>
            <a:r>
              <a:rPr lang="en-US" baseline="-25000" dirty="0">
                <a:latin typeface="Raleway" panose="020B0503030101060003" pitchFamily="34" charset="77"/>
              </a:rPr>
              <a:t>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791B14-2F1F-A94B-BE30-66F1C2BAD9AA}"/>
              </a:ext>
            </a:extLst>
          </p:cNvPr>
          <p:cNvSpPr txBox="1"/>
          <p:nvPr/>
        </p:nvSpPr>
        <p:spPr>
          <a:xfrm>
            <a:off x="9576043" y="2320175"/>
            <a:ext cx="49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y</a:t>
            </a:r>
            <a:r>
              <a:rPr lang="en-US" baseline="-25000" dirty="0">
                <a:latin typeface="Raleway" panose="020B0503030101060003" pitchFamily="34" charset="77"/>
              </a:rPr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4C347-AA8B-C440-9DC3-2A8B8EA69298}"/>
              </a:ext>
            </a:extLst>
          </p:cNvPr>
          <p:cNvSpPr txBox="1"/>
          <p:nvPr/>
        </p:nvSpPr>
        <p:spPr>
          <a:xfrm>
            <a:off x="9200191" y="1941589"/>
            <a:ext cx="47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z</a:t>
            </a:r>
            <a:r>
              <a:rPr lang="en-US" baseline="-25000" dirty="0">
                <a:latin typeface="Raleway" panose="020B0503030101060003" pitchFamily="34" charset="77"/>
              </a:rPr>
              <a:t>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B9F289-65D7-1641-917B-A8AE6DFA7795}"/>
              </a:ext>
            </a:extLst>
          </p:cNvPr>
          <p:cNvCxnSpPr>
            <a:cxnSpLocks/>
          </p:cNvCxnSpPr>
          <p:nvPr/>
        </p:nvCxnSpPr>
        <p:spPr>
          <a:xfrm flipV="1">
            <a:off x="9366746" y="2251190"/>
            <a:ext cx="0" cy="2555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7B164A-951F-FE4E-9726-1350F9B0B672}"/>
              </a:ext>
            </a:extLst>
          </p:cNvPr>
          <p:cNvCxnSpPr>
            <a:cxnSpLocks/>
          </p:cNvCxnSpPr>
          <p:nvPr/>
        </p:nvCxnSpPr>
        <p:spPr>
          <a:xfrm>
            <a:off x="9364885" y="2504842"/>
            <a:ext cx="25551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8267C2-BBF7-ED46-9F82-8FF4975B43A7}"/>
              </a:ext>
            </a:extLst>
          </p:cNvPr>
          <p:cNvCxnSpPr>
            <a:cxnSpLocks/>
          </p:cNvCxnSpPr>
          <p:nvPr/>
        </p:nvCxnSpPr>
        <p:spPr>
          <a:xfrm flipH="1">
            <a:off x="9237725" y="2508560"/>
            <a:ext cx="122276" cy="1760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2BB621-719C-BA4B-83FC-625B939631D8}"/>
              </a:ext>
            </a:extLst>
          </p:cNvPr>
          <p:cNvSpPr txBox="1"/>
          <p:nvPr/>
        </p:nvSpPr>
        <p:spPr>
          <a:xfrm>
            <a:off x="8259859" y="2645661"/>
            <a:ext cx="47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x</a:t>
            </a:r>
            <a:r>
              <a:rPr lang="en-US" baseline="-25000" dirty="0">
                <a:latin typeface="Raleway" panose="020B0503030101060003" pitchFamily="34" charset="77"/>
              </a:rPr>
              <a:t>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1DC959-0BBA-6949-A799-4BE994750EAA}"/>
              </a:ext>
            </a:extLst>
          </p:cNvPr>
          <p:cNvSpPr txBox="1"/>
          <p:nvPr/>
        </p:nvSpPr>
        <p:spPr>
          <a:xfrm>
            <a:off x="8989837" y="2608022"/>
            <a:ext cx="479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y</a:t>
            </a:r>
            <a:r>
              <a:rPr lang="en-US" baseline="-25000" dirty="0">
                <a:latin typeface="Raleway" panose="020B0503030101060003" pitchFamily="34" charset="77"/>
              </a:rPr>
              <a:t>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FDCC8A-0580-394A-BE7F-1CC2C987026A}"/>
              </a:ext>
            </a:extLst>
          </p:cNvPr>
          <p:cNvSpPr txBox="1"/>
          <p:nvPr/>
        </p:nvSpPr>
        <p:spPr>
          <a:xfrm>
            <a:off x="8653887" y="2005403"/>
            <a:ext cx="47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z</a:t>
            </a:r>
            <a:r>
              <a:rPr lang="en-US" baseline="-25000" dirty="0">
                <a:latin typeface="Raleway" panose="020B0503030101060003" pitchFamily="34" charset="77"/>
              </a:rPr>
              <a:t>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0EAEB7-F12F-074C-832B-12C1EC834953}"/>
              </a:ext>
            </a:extLst>
          </p:cNvPr>
          <p:cNvSpPr txBox="1"/>
          <p:nvPr/>
        </p:nvSpPr>
        <p:spPr>
          <a:xfrm>
            <a:off x="9780967" y="2813804"/>
            <a:ext cx="47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x</a:t>
            </a:r>
            <a:r>
              <a:rPr lang="en-US" baseline="-25000" dirty="0">
                <a:latin typeface="Raleway" panose="020B0503030101060003" pitchFamily="34" charset="77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79C5F8-364A-8E48-BD6D-FFB0BDA5EA8A}"/>
              </a:ext>
            </a:extLst>
          </p:cNvPr>
          <p:cNvSpPr txBox="1"/>
          <p:nvPr/>
        </p:nvSpPr>
        <p:spPr>
          <a:xfrm>
            <a:off x="10533947" y="2519872"/>
            <a:ext cx="49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y</a:t>
            </a:r>
            <a:r>
              <a:rPr lang="en-US" baseline="-25000" dirty="0">
                <a:latin typeface="Raleway" panose="020B0503030101060003" pitchFamily="34" charset="77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E55ED7-04A8-B34C-BA93-72A3DB44A3AD}"/>
              </a:ext>
            </a:extLst>
          </p:cNvPr>
          <p:cNvSpPr txBox="1"/>
          <p:nvPr/>
        </p:nvSpPr>
        <p:spPr>
          <a:xfrm>
            <a:off x="10086799" y="2066523"/>
            <a:ext cx="47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z</a:t>
            </a:r>
            <a:r>
              <a:rPr lang="en-US" baseline="-25000" dirty="0">
                <a:latin typeface="Raleway" panose="020B0503030101060003" pitchFamily="34" charset="77"/>
              </a:rPr>
              <a:t>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166A15-8DA7-8342-9D0D-6AA4C9E392C3}"/>
              </a:ext>
            </a:extLst>
          </p:cNvPr>
          <p:cNvCxnSpPr>
            <a:cxnSpLocks/>
          </p:cNvCxnSpPr>
          <p:nvPr/>
        </p:nvCxnSpPr>
        <p:spPr>
          <a:xfrm flipV="1">
            <a:off x="10242690" y="2378945"/>
            <a:ext cx="0" cy="3576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08BC7B2-54DA-4643-8E7E-6F180F209A42}"/>
              </a:ext>
            </a:extLst>
          </p:cNvPr>
          <p:cNvCxnSpPr>
            <a:cxnSpLocks/>
          </p:cNvCxnSpPr>
          <p:nvPr/>
        </p:nvCxnSpPr>
        <p:spPr>
          <a:xfrm flipV="1">
            <a:off x="10240829" y="2733690"/>
            <a:ext cx="365973" cy="10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BF3C61-E1F7-B046-8AC6-52E893D65DDB}"/>
              </a:ext>
            </a:extLst>
          </p:cNvPr>
          <p:cNvCxnSpPr>
            <a:cxnSpLocks/>
          </p:cNvCxnSpPr>
          <p:nvPr/>
        </p:nvCxnSpPr>
        <p:spPr>
          <a:xfrm flipH="1">
            <a:off x="10038540" y="2729991"/>
            <a:ext cx="205873" cy="276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D55C5F6-C7F2-0342-A888-9146A867ED9E}"/>
              </a:ext>
            </a:extLst>
          </p:cNvPr>
          <p:cNvSpPr txBox="1"/>
          <p:nvPr/>
        </p:nvSpPr>
        <p:spPr>
          <a:xfrm>
            <a:off x="10005902" y="3521043"/>
            <a:ext cx="47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x</a:t>
            </a:r>
            <a:r>
              <a:rPr lang="en-US" baseline="-25000" dirty="0">
                <a:latin typeface="Raleway" panose="020B0503030101060003" pitchFamily="34" charset="77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372A4D-55CF-914B-AA59-72EA8801B72E}"/>
              </a:ext>
            </a:extLst>
          </p:cNvPr>
          <p:cNvSpPr txBox="1"/>
          <p:nvPr/>
        </p:nvSpPr>
        <p:spPr>
          <a:xfrm>
            <a:off x="10374834" y="3067261"/>
            <a:ext cx="49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y</a:t>
            </a:r>
            <a:r>
              <a:rPr lang="en-US" baseline="-25000" dirty="0">
                <a:latin typeface="Raleway" panose="020B0503030101060003" pitchFamily="34" charset="77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4F5AD7-4C3D-7243-9772-94FEBA2208D2}"/>
              </a:ext>
            </a:extLst>
          </p:cNvPr>
          <p:cNvSpPr txBox="1"/>
          <p:nvPr/>
        </p:nvSpPr>
        <p:spPr>
          <a:xfrm>
            <a:off x="10180549" y="2878858"/>
            <a:ext cx="47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z</a:t>
            </a:r>
            <a:r>
              <a:rPr lang="en-US" baseline="-25000" dirty="0">
                <a:latin typeface="Raleway" panose="020B0503030101060003" pitchFamily="34" charset="77"/>
              </a:rPr>
              <a:t>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875705-E981-BD43-96D9-461289C66FDE}"/>
              </a:ext>
            </a:extLst>
          </p:cNvPr>
          <p:cNvCxnSpPr>
            <a:cxnSpLocks/>
          </p:cNvCxnSpPr>
          <p:nvPr/>
        </p:nvCxnSpPr>
        <p:spPr>
          <a:xfrm flipV="1">
            <a:off x="10201129" y="3098793"/>
            <a:ext cx="0" cy="3576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77EAF7-B45E-B146-B672-52C940EBCEA3}"/>
              </a:ext>
            </a:extLst>
          </p:cNvPr>
          <p:cNvCxnSpPr>
            <a:cxnSpLocks/>
          </p:cNvCxnSpPr>
          <p:nvPr/>
        </p:nvCxnSpPr>
        <p:spPr>
          <a:xfrm flipV="1">
            <a:off x="10199268" y="3449578"/>
            <a:ext cx="389867" cy="50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0DEA924-09D8-F04A-9F33-5307014FFAD3}"/>
              </a:ext>
            </a:extLst>
          </p:cNvPr>
          <p:cNvCxnSpPr>
            <a:cxnSpLocks/>
          </p:cNvCxnSpPr>
          <p:nvPr/>
        </p:nvCxnSpPr>
        <p:spPr>
          <a:xfrm flipH="1">
            <a:off x="9996979" y="3449839"/>
            <a:ext cx="205873" cy="276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B8E3500-9D1B-7549-AADC-234A382D2129}"/>
              </a:ext>
            </a:extLst>
          </p:cNvPr>
          <p:cNvSpPr txBox="1"/>
          <p:nvPr/>
        </p:nvSpPr>
        <p:spPr>
          <a:xfrm>
            <a:off x="10301608" y="3743004"/>
            <a:ext cx="47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x</a:t>
            </a:r>
            <a:r>
              <a:rPr lang="en-US" baseline="-25000" dirty="0">
                <a:latin typeface="Raleway" panose="020B0503030101060003" pitchFamily="34" charset="7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DCE8EC-2F62-1444-99A5-42BD8D725674}"/>
              </a:ext>
            </a:extLst>
          </p:cNvPr>
          <p:cNvSpPr txBox="1"/>
          <p:nvPr/>
        </p:nvSpPr>
        <p:spPr>
          <a:xfrm>
            <a:off x="10890589" y="3616472"/>
            <a:ext cx="49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y</a:t>
            </a:r>
            <a:r>
              <a:rPr lang="en-US" baseline="-25000" dirty="0">
                <a:latin typeface="Raleway" panose="020B0503030101060003" pitchFamily="34" charset="77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C08D26-0C03-E842-B906-F8D5D86D6B2A}"/>
              </a:ext>
            </a:extLst>
          </p:cNvPr>
          <p:cNvSpPr txBox="1"/>
          <p:nvPr/>
        </p:nvSpPr>
        <p:spPr>
          <a:xfrm>
            <a:off x="10622967" y="3136427"/>
            <a:ext cx="47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z</a:t>
            </a:r>
            <a:r>
              <a:rPr lang="en-US" baseline="-25000" dirty="0">
                <a:latin typeface="Raleway" panose="020B0503030101060003" pitchFamily="34" charset="77"/>
              </a:rPr>
              <a:t>3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340E70-8207-A745-A6ED-0832831A1DFD}"/>
              </a:ext>
            </a:extLst>
          </p:cNvPr>
          <p:cNvCxnSpPr>
            <a:cxnSpLocks/>
          </p:cNvCxnSpPr>
          <p:nvPr/>
        </p:nvCxnSpPr>
        <p:spPr>
          <a:xfrm flipV="1">
            <a:off x="10710323" y="3438215"/>
            <a:ext cx="11964" cy="2673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130D95E-9133-604B-A76D-E341C218640A}"/>
              </a:ext>
            </a:extLst>
          </p:cNvPr>
          <p:cNvCxnSpPr>
            <a:cxnSpLocks/>
          </p:cNvCxnSpPr>
          <p:nvPr/>
        </p:nvCxnSpPr>
        <p:spPr>
          <a:xfrm>
            <a:off x="10708462" y="3703696"/>
            <a:ext cx="3010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F9BC22C-1890-3B46-A085-EE39EA2DC96C}"/>
              </a:ext>
            </a:extLst>
          </p:cNvPr>
          <p:cNvCxnSpPr>
            <a:cxnSpLocks/>
          </p:cNvCxnSpPr>
          <p:nvPr/>
        </p:nvCxnSpPr>
        <p:spPr>
          <a:xfrm flipH="1">
            <a:off x="10538219" y="3685695"/>
            <a:ext cx="173828" cy="2120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09E25B1-31C6-AF41-B406-0A68024F66AB}"/>
              </a:ext>
            </a:extLst>
          </p:cNvPr>
          <p:cNvSpPr txBox="1"/>
          <p:nvPr/>
        </p:nvSpPr>
        <p:spPr>
          <a:xfrm>
            <a:off x="9078991" y="4510907"/>
            <a:ext cx="47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x</a:t>
            </a:r>
            <a:r>
              <a:rPr lang="en-US" baseline="-25000" dirty="0">
                <a:latin typeface="Raleway" panose="020B0503030101060003" pitchFamily="34" charset="77"/>
              </a:rPr>
              <a:t>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3315B97-4699-7146-B98F-38C4FEC8FCCB}"/>
              </a:ext>
            </a:extLst>
          </p:cNvPr>
          <p:cNvSpPr txBox="1"/>
          <p:nvPr/>
        </p:nvSpPr>
        <p:spPr>
          <a:xfrm>
            <a:off x="9881749" y="4156631"/>
            <a:ext cx="43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y</a:t>
            </a:r>
            <a:r>
              <a:rPr lang="en-US" baseline="-25000" dirty="0">
                <a:latin typeface="Raleway" panose="020B0503030101060003" pitchFamily="34" charset="77"/>
              </a:rPr>
              <a:t>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8F2F28-83EE-C34D-8D19-19B091458E38}"/>
              </a:ext>
            </a:extLst>
          </p:cNvPr>
          <p:cNvSpPr txBox="1"/>
          <p:nvPr/>
        </p:nvSpPr>
        <p:spPr>
          <a:xfrm>
            <a:off x="9528872" y="3898118"/>
            <a:ext cx="47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z</a:t>
            </a:r>
            <a:r>
              <a:rPr lang="en-US" baseline="-25000" dirty="0">
                <a:latin typeface="Raleway" panose="020B0503030101060003" pitchFamily="34" charset="77"/>
              </a:rPr>
              <a:t>5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2A2F2D5-104D-F845-A267-050C4653658E}"/>
              </a:ext>
            </a:extLst>
          </p:cNvPr>
          <p:cNvCxnSpPr>
            <a:cxnSpLocks/>
          </p:cNvCxnSpPr>
          <p:nvPr/>
        </p:nvCxnSpPr>
        <p:spPr>
          <a:xfrm flipH="1" flipV="1">
            <a:off x="9540715" y="4023066"/>
            <a:ext cx="1" cy="376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1DE09F4-C5F6-A64B-9346-B8068B987692}"/>
              </a:ext>
            </a:extLst>
          </p:cNvPr>
          <p:cNvCxnSpPr>
            <a:cxnSpLocks/>
          </p:cNvCxnSpPr>
          <p:nvPr/>
        </p:nvCxnSpPr>
        <p:spPr>
          <a:xfrm>
            <a:off x="9538853" y="4397975"/>
            <a:ext cx="413694" cy="12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6A8EEE5-C4D5-4042-B088-F0403A0DB944}"/>
              </a:ext>
            </a:extLst>
          </p:cNvPr>
          <p:cNvCxnSpPr>
            <a:cxnSpLocks/>
          </p:cNvCxnSpPr>
          <p:nvPr/>
        </p:nvCxnSpPr>
        <p:spPr>
          <a:xfrm flipH="1">
            <a:off x="9336564" y="4401693"/>
            <a:ext cx="205873" cy="276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1C39B0-4EAF-F447-A6B6-4648A1E376FF}"/>
              </a:ext>
            </a:extLst>
          </p:cNvPr>
          <p:cNvSpPr txBox="1"/>
          <p:nvPr/>
        </p:nvSpPr>
        <p:spPr>
          <a:xfrm>
            <a:off x="9070979" y="3906232"/>
            <a:ext cx="47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x</a:t>
            </a:r>
            <a:r>
              <a:rPr lang="en-US" baseline="-25000" dirty="0">
                <a:latin typeface="Raleway" panose="020B0503030101060003" pitchFamily="34" charset="77"/>
              </a:rPr>
              <a:t>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645BA4-6BA0-CA41-8B0A-B22C83B1E498}"/>
              </a:ext>
            </a:extLst>
          </p:cNvPr>
          <p:cNvSpPr txBox="1"/>
          <p:nvPr/>
        </p:nvSpPr>
        <p:spPr>
          <a:xfrm>
            <a:off x="9806396" y="3616472"/>
            <a:ext cx="43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y</a:t>
            </a:r>
            <a:r>
              <a:rPr lang="en-US" baseline="-25000" dirty="0">
                <a:latin typeface="Raleway" panose="020B0503030101060003" pitchFamily="34" charset="77"/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5A2E62-E55A-FD4D-B67D-1F4B4BD87CC7}"/>
              </a:ext>
            </a:extLst>
          </p:cNvPr>
          <p:cNvSpPr txBox="1"/>
          <p:nvPr/>
        </p:nvSpPr>
        <p:spPr>
          <a:xfrm>
            <a:off x="9376811" y="3158951"/>
            <a:ext cx="47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z</a:t>
            </a:r>
            <a:r>
              <a:rPr lang="en-US" baseline="-25000" dirty="0">
                <a:latin typeface="Raleway" panose="020B0503030101060003" pitchFamily="34" charset="77"/>
              </a:rPr>
              <a:t>4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B52806-AE7F-2F41-8A25-67691BD5E6BB}"/>
              </a:ext>
            </a:extLst>
          </p:cNvPr>
          <p:cNvCxnSpPr>
            <a:cxnSpLocks/>
          </p:cNvCxnSpPr>
          <p:nvPr/>
        </p:nvCxnSpPr>
        <p:spPr>
          <a:xfrm flipV="1">
            <a:off x="9532702" y="3471373"/>
            <a:ext cx="0" cy="3576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D8E7305-3839-7841-BADB-B1C8EA7946E5}"/>
              </a:ext>
            </a:extLst>
          </p:cNvPr>
          <p:cNvCxnSpPr>
            <a:cxnSpLocks/>
          </p:cNvCxnSpPr>
          <p:nvPr/>
        </p:nvCxnSpPr>
        <p:spPr>
          <a:xfrm>
            <a:off x="9537829" y="3830024"/>
            <a:ext cx="3271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0A98CC4-9F65-4847-956F-7445CCC1867F}"/>
              </a:ext>
            </a:extLst>
          </p:cNvPr>
          <p:cNvCxnSpPr>
            <a:cxnSpLocks/>
          </p:cNvCxnSpPr>
          <p:nvPr/>
        </p:nvCxnSpPr>
        <p:spPr>
          <a:xfrm flipH="1">
            <a:off x="9337019" y="3822419"/>
            <a:ext cx="205873" cy="276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5721132-83FE-0944-8974-DB21A4119F28}"/>
              </a:ext>
            </a:extLst>
          </p:cNvPr>
          <p:cNvSpPr txBox="1"/>
          <p:nvPr/>
        </p:nvSpPr>
        <p:spPr>
          <a:xfrm>
            <a:off x="8686707" y="3500241"/>
            <a:ext cx="47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x</a:t>
            </a:r>
            <a:r>
              <a:rPr lang="en-US" baseline="-25000" dirty="0">
                <a:latin typeface="Raleway" panose="020B0503030101060003" pitchFamily="34" charset="77"/>
              </a:rPr>
              <a:t>6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CBAC56-0DF7-0249-9B7D-F2968DDC32A3}"/>
              </a:ext>
            </a:extLst>
          </p:cNvPr>
          <p:cNvSpPr txBox="1"/>
          <p:nvPr/>
        </p:nvSpPr>
        <p:spPr>
          <a:xfrm>
            <a:off x="9081617" y="3068883"/>
            <a:ext cx="49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y</a:t>
            </a:r>
            <a:r>
              <a:rPr lang="en-US" baseline="-25000" dirty="0">
                <a:latin typeface="Raleway" panose="020B0503030101060003" pitchFamily="34" charset="77"/>
              </a:rPr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2385470-40DE-7D45-B287-C2059B17C468}"/>
              </a:ext>
            </a:extLst>
          </p:cNvPr>
          <p:cNvSpPr txBox="1"/>
          <p:nvPr/>
        </p:nvSpPr>
        <p:spPr>
          <a:xfrm>
            <a:off x="8494746" y="2855340"/>
            <a:ext cx="47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z</a:t>
            </a:r>
            <a:r>
              <a:rPr lang="en-US" baseline="-25000" dirty="0">
                <a:latin typeface="Raleway" panose="020B0503030101060003" pitchFamily="34" charset="77"/>
              </a:rPr>
              <a:t>6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8D67C4A-5B96-C045-B18B-889908168623}"/>
              </a:ext>
            </a:extLst>
          </p:cNvPr>
          <p:cNvCxnSpPr>
            <a:cxnSpLocks/>
          </p:cNvCxnSpPr>
          <p:nvPr/>
        </p:nvCxnSpPr>
        <p:spPr>
          <a:xfrm flipV="1">
            <a:off x="8857346" y="3087495"/>
            <a:ext cx="0" cy="3576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8944E2C-0F13-2C4E-B591-67FAE7CD44BE}"/>
              </a:ext>
            </a:extLst>
          </p:cNvPr>
          <p:cNvCxnSpPr>
            <a:cxnSpLocks/>
          </p:cNvCxnSpPr>
          <p:nvPr/>
        </p:nvCxnSpPr>
        <p:spPr>
          <a:xfrm>
            <a:off x="8855485" y="3443290"/>
            <a:ext cx="379628" cy="42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19A5045-0546-0E4F-8EB4-7C8A83F9CC97}"/>
              </a:ext>
            </a:extLst>
          </p:cNvPr>
          <p:cNvCxnSpPr>
            <a:cxnSpLocks/>
          </p:cNvCxnSpPr>
          <p:nvPr/>
        </p:nvCxnSpPr>
        <p:spPr>
          <a:xfrm flipH="1">
            <a:off x="8698728" y="3447008"/>
            <a:ext cx="151875" cy="2002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6D667FE-58FA-4345-9528-0DEBF11EFB48}"/>
              </a:ext>
            </a:extLst>
          </p:cNvPr>
          <p:cNvSpPr txBox="1"/>
          <p:nvPr/>
        </p:nvSpPr>
        <p:spPr>
          <a:xfrm>
            <a:off x="7851248" y="3754648"/>
            <a:ext cx="47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x</a:t>
            </a:r>
            <a:r>
              <a:rPr lang="en-US" baseline="-25000" dirty="0">
                <a:latin typeface="Raleway" panose="020B0503030101060003" pitchFamily="34" charset="77"/>
              </a:rPr>
              <a:t>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FE69D8-1793-AF44-BB5A-2F2AA9CB66F9}"/>
              </a:ext>
            </a:extLst>
          </p:cNvPr>
          <p:cNvSpPr txBox="1"/>
          <p:nvPr/>
        </p:nvSpPr>
        <p:spPr>
          <a:xfrm>
            <a:off x="8488827" y="3657563"/>
            <a:ext cx="43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y</a:t>
            </a:r>
            <a:r>
              <a:rPr lang="en-US" baseline="-25000" dirty="0">
                <a:latin typeface="Raleway" panose="020B0503030101060003" pitchFamily="34" charset="77"/>
              </a:rPr>
              <a:t>7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775326-76AE-274A-BCBF-4CCDC053433C}"/>
              </a:ext>
            </a:extLst>
          </p:cNvPr>
          <p:cNvSpPr txBox="1"/>
          <p:nvPr/>
        </p:nvSpPr>
        <p:spPr>
          <a:xfrm>
            <a:off x="8198454" y="3053396"/>
            <a:ext cx="47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z</a:t>
            </a:r>
            <a:r>
              <a:rPr lang="en-US" baseline="-25000" dirty="0">
                <a:latin typeface="Raleway" panose="020B0503030101060003" pitchFamily="34" charset="77"/>
              </a:rPr>
              <a:t>7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9E30D02-A9B7-9C4A-92AE-E987385CDBEC}"/>
              </a:ext>
            </a:extLst>
          </p:cNvPr>
          <p:cNvCxnSpPr>
            <a:cxnSpLocks/>
          </p:cNvCxnSpPr>
          <p:nvPr/>
        </p:nvCxnSpPr>
        <p:spPr>
          <a:xfrm flipV="1">
            <a:off x="8354345" y="3365818"/>
            <a:ext cx="0" cy="3576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6A4578C-1EEF-DD48-B694-5E62A3D5975A}"/>
              </a:ext>
            </a:extLst>
          </p:cNvPr>
          <p:cNvCxnSpPr>
            <a:cxnSpLocks/>
          </p:cNvCxnSpPr>
          <p:nvPr/>
        </p:nvCxnSpPr>
        <p:spPr>
          <a:xfrm flipV="1">
            <a:off x="8352484" y="3710309"/>
            <a:ext cx="386133" cy="113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0D78AD-6F19-0445-89D1-D938F9CC497F}"/>
              </a:ext>
            </a:extLst>
          </p:cNvPr>
          <p:cNvCxnSpPr>
            <a:cxnSpLocks/>
          </p:cNvCxnSpPr>
          <p:nvPr/>
        </p:nvCxnSpPr>
        <p:spPr>
          <a:xfrm flipH="1">
            <a:off x="8150195" y="3716864"/>
            <a:ext cx="205873" cy="276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5907E14-7D55-6F47-B82A-6C5424E9C8E5}"/>
              </a:ext>
            </a:extLst>
          </p:cNvPr>
          <p:cNvCxnSpPr>
            <a:cxnSpLocks/>
          </p:cNvCxnSpPr>
          <p:nvPr/>
        </p:nvCxnSpPr>
        <p:spPr>
          <a:xfrm flipV="1">
            <a:off x="8812564" y="2325202"/>
            <a:ext cx="0" cy="3576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C465810-005C-EB4F-A845-429F16028B0A}"/>
              </a:ext>
            </a:extLst>
          </p:cNvPr>
          <p:cNvCxnSpPr>
            <a:cxnSpLocks/>
          </p:cNvCxnSpPr>
          <p:nvPr/>
        </p:nvCxnSpPr>
        <p:spPr>
          <a:xfrm flipV="1">
            <a:off x="8810703" y="2669693"/>
            <a:ext cx="386133" cy="113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1527139-A4E2-034F-99A4-8F313A4A9A48}"/>
              </a:ext>
            </a:extLst>
          </p:cNvPr>
          <p:cNvCxnSpPr>
            <a:cxnSpLocks/>
          </p:cNvCxnSpPr>
          <p:nvPr/>
        </p:nvCxnSpPr>
        <p:spPr>
          <a:xfrm flipH="1">
            <a:off x="8599947" y="2684715"/>
            <a:ext cx="205873" cy="276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5FAEB87-AAC0-FF4C-8DAB-2EABADB8200C}"/>
              </a:ext>
            </a:extLst>
          </p:cNvPr>
          <p:cNvSpPr txBox="1"/>
          <p:nvPr/>
        </p:nvSpPr>
        <p:spPr>
          <a:xfrm>
            <a:off x="8595928" y="5083528"/>
            <a:ext cx="2070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aleway" panose="020B0503030101060003" pitchFamily="34" charset="77"/>
              </a:rPr>
              <a:t>3N Dimensions</a:t>
            </a:r>
            <a:endParaRPr lang="en-US" sz="2000" baseline="-25000" dirty="0">
              <a:latin typeface="Raleway" panose="020B0503030101060003" pitchFamily="34" charset="7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93401B9-F7EC-0C4D-9FEF-AFD73A2CFCAF}"/>
              </a:ext>
            </a:extLst>
          </p:cNvPr>
          <p:cNvSpPr txBox="1"/>
          <p:nvPr/>
        </p:nvSpPr>
        <p:spPr>
          <a:xfrm>
            <a:off x="8365342" y="5458997"/>
            <a:ext cx="253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(x</a:t>
            </a:r>
            <a:r>
              <a:rPr lang="en-US" baseline="-25000" dirty="0">
                <a:latin typeface="Raleway" panose="020B0503030101060003" pitchFamily="34" charset="77"/>
              </a:rPr>
              <a:t>1</a:t>
            </a:r>
            <a:r>
              <a:rPr lang="en-US" dirty="0">
                <a:latin typeface="Raleway" panose="020B0503030101060003" pitchFamily="34" charset="77"/>
              </a:rPr>
              <a:t>, y</a:t>
            </a:r>
            <a:r>
              <a:rPr lang="en-US" baseline="-25000" dirty="0">
                <a:latin typeface="Raleway" panose="020B0503030101060003" pitchFamily="34" charset="77"/>
              </a:rPr>
              <a:t>1</a:t>
            </a:r>
            <a:r>
              <a:rPr lang="en-US" dirty="0">
                <a:latin typeface="Raleway" panose="020B0503030101060003" pitchFamily="34" charset="77"/>
              </a:rPr>
              <a:t>, z</a:t>
            </a:r>
            <a:r>
              <a:rPr lang="en-US" baseline="-25000" dirty="0">
                <a:latin typeface="Raleway" panose="020B0503030101060003" pitchFamily="34" charset="77"/>
              </a:rPr>
              <a:t>1</a:t>
            </a:r>
            <a:r>
              <a:rPr lang="en-US" dirty="0">
                <a:latin typeface="Raleway" panose="020B0503030101060003" pitchFamily="34" charset="77"/>
              </a:rPr>
              <a:t>, …, </a:t>
            </a:r>
            <a:r>
              <a:rPr lang="en-US" dirty="0" err="1">
                <a:latin typeface="Raleway" panose="020B0503030101060003" pitchFamily="34" charset="77"/>
              </a:rPr>
              <a:t>x</a:t>
            </a:r>
            <a:r>
              <a:rPr lang="en-US" baseline="-25000" dirty="0" err="1">
                <a:latin typeface="Raleway" panose="020B0503030101060003" pitchFamily="34" charset="77"/>
              </a:rPr>
              <a:t>N</a:t>
            </a:r>
            <a:r>
              <a:rPr lang="en-US" dirty="0">
                <a:latin typeface="Raleway" panose="020B0503030101060003" pitchFamily="34" charset="77"/>
              </a:rPr>
              <a:t>, </a:t>
            </a:r>
            <a:r>
              <a:rPr lang="en-US" dirty="0" err="1">
                <a:latin typeface="Raleway" panose="020B0503030101060003" pitchFamily="34" charset="77"/>
              </a:rPr>
              <a:t>y</a:t>
            </a:r>
            <a:r>
              <a:rPr lang="en-US" baseline="-25000" dirty="0" err="1">
                <a:latin typeface="Raleway" panose="020B0503030101060003" pitchFamily="34" charset="77"/>
              </a:rPr>
              <a:t>N</a:t>
            </a:r>
            <a:r>
              <a:rPr lang="en-US" dirty="0">
                <a:latin typeface="Raleway" panose="020B0503030101060003" pitchFamily="34" charset="77"/>
              </a:rPr>
              <a:t>, </a:t>
            </a:r>
            <a:r>
              <a:rPr lang="en-US" dirty="0" err="1">
                <a:latin typeface="Raleway" panose="020B0503030101060003" pitchFamily="34" charset="77"/>
              </a:rPr>
              <a:t>z</a:t>
            </a:r>
            <a:r>
              <a:rPr lang="en-US" baseline="-25000" dirty="0" err="1">
                <a:latin typeface="Raleway" panose="020B0503030101060003" pitchFamily="34" charset="77"/>
              </a:rPr>
              <a:t>N</a:t>
            </a:r>
            <a:r>
              <a:rPr lang="en-US" dirty="0">
                <a:latin typeface="Raleway" panose="020B0503030101060003" pitchFamily="34" charset="77"/>
              </a:rPr>
              <a:t>)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7A4057CB-2AF5-7046-BA61-5CF3E8BA75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50" b="25684"/>
          <a:stretch/>
        </p:blipFill>
        <p:spPr>
          <a:xfrm>
            <a:off x="4268139" y="1686761"/>
            <a:ext cx="3892329" cy="3499379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E70E9EB-37F6-4D42-9934-1C05B22AEE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107"/>
          <a:stretch/>
        </p:blipFill>
        <p:spPr>
          <a:xfrm>
            <a:off x="4288353" y="5285932"/>
            <a:ext cx="3466162" cy="8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21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DCBFE3-B31F-DC41-B26F-646C4CC9C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8" y="743238"/>
            <a:ext cx="6502400" cy="650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928F8-B400-DA42-A1CB-A9253AD7C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746" y="1565564"/>
            <a:ext cx="6400800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778BBA-5A8E-0441-856F-9402F0817D5F}"/>
              </a:ext>
            </a:extLst>
          </p:cNvPr>
          <p:cNvSpPr txBox="1"/>
          <p:nvPr/>
        </p:nvSpPr>
        <p:spPr>
          <a:xfrm>
            <a:off x="1202191" y="1741777"/>
            <a:ext cx="4335094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aleway" panose="020B0503030101060003" pitchFamily="34" charset="77"/>
                <a:cs typeface="Helvetica"/>
              </a:rPr>
              <a:t>Malonaldehyde H</a:t>
            </a:r>
            <a:r>
              <a:rPr lang="en-US" sz="2400" baseline="30000" dirty="0">
                <a:latin typeface="Raleway" panose="020B0503030101060003" pitchFamily="34" charset="77"/>
                <a:cs typeface="Helvetica"/>
              </a:rPr>
              <a:t>+</a:t>
            </a:r>
            <a:r>
              <a:rPr lang="en-US" sz="2400" dirty="0">
                <a:latin typeface="Raleway" panose="020B0503030101060003" pitchFamily="34" charset="77"/>
                <a:cs typeface="Helvetica"/>
              </a:rPr>
              <a:t>-transfer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5CC0F-5121-0F45-89BA-E92E2136930B}"/>
              </a:ext>
            </a:extLst>
          </p:cNvPr>
          <p:cNvSpPr txBox="1"/>
          <p:nvPr/>
        </p:nvSpPr>
        <p:spPr>
          <a:xfrm>
            <a:off x="1202191" y="5667722"/>
            <a:ext cx="4335094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anose="020B0503030101060003" pitchFamily="34" charset="77"/>
                <a:cs typeface="Helvetica"/>
              </a:rPr>
              <a:t>Intrinsic Reaction Coordinate (IRC)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864147-9A1A-4347-93FA-1668EC4A6BBF}"/>
              </a:ext>
            </a:extLst>
          </p:cNvPr>
          <p:cNvSpPr txBox="1"/>
          <p:nvPr/>
        </p:nvSpPr>
        <p:spPr>
          <a:xfrm>
            <a:off x="1202191" y="4786716"/>
            <a:ext cx="1496631" cy="461665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  <a:latin typeface="Raleway" panose="020B0503030101060003" pitchFamily="34" charset="77"/>
                <a:cs typeface="Helvetica"/>
              </a:rPr>
              <a:t>N</a:t>
            </a:r>
            <a:r>
              <a:rPr lang="en-US" sz="2400" dirty="0">
                <a:latin typeface="Raleway" panose="020B0503030101060003" pitchFamily="34" charset="77"/>
                <a:cs typeface="Helvetica"/>
              </a:rPr>
              <a:t> atoms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EA242C-6306-DC41-B706-27826EAAE29F}"/>
              </a:ext>
            </a:extLst>
          </p:cNvPr>
          <p:cNvSpPr txBox="1"/>
          <p:nvPr/>
        </p:nvSpPr>
        <p:spPr>
          <a:xfrm>
            <a:off x="7455877" y="1512318"/>
            <a:ext cx="1973436" cy="461665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Raleway" panose="020B0503030101060003" pitchFamily="34" charset="77"/>
                <a:cs typeface="Helvetica"/>
              </a:rPr>
              <a:t>n</a:t>
            </a:r>
            <a:r>
              <a:rPr lang="en-US" sz="2400" dirty="0">
                <a:latin typeface="Raleway" panose="020B0503030101060003" pitchFamily="34" charset="77"/>
                <a:cs typeface="Helvetica"/>
              </a:rPr>
              <a:t> structures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F38609-5727-024E-BB2C-84ADA614C95F}"/>
              </a:ext>
            </a:extLst>
          </p:cNvPr>
          <p:cNvSpPr txBox="1"/>
          <p:nvPr/>
        </p:nvSpPr>
        <p:spPr>
          <a:xfrm>
            <a:off x="337164" y="160796"/>
            <a:ext cx="5798590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Raleway" panose="020B0503030101060003" pitchFamily="34" charset="77"/>
                <a:cs typeface="Krub" pitchFamily="2" charset="-34"/>
              </a:rPr>
              <a:t>Example Chemical System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Raleway" panose="020B0503030101060003" pitchFamily="34" charset="77"/>
              <a:cs typeface="Helvetica"/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04A598B1-1B3B-A74A-9E82-C8C9954361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Raleway" panose="020B0503030101060003" pitchFamily="34" charset="77"/>
                <a:cs typeface="Helvetica"/>
              </a:rPr>
              <a:t>Malonaldehyde H</a:t>
            </a:r>
            <a:r>
              <a:rPr lang="en-US" sz="3600" baseline="30000" dirty="0">
                <a:latin typeface="Raleway" panose="020B0503030101060003" pitchFamily="34" charset="77"/>
                <a:cs typeface="Helvetica"/>
              </a:rPr>
              <a:t>+</a:t>
            </a:r>
            <a:r>
              <a:rPr lang="en-US" sz="3600" dirty="0">
                <a:latin typeface="Raleway" panose="020B0503030101060003" pitchFamily="34" charset="77"/>
                <a:cs typeface="Helvetica"/>
              </a:rPr>
              <a:t>-transfer</a:t>
            </a:r>
            <a:endParaRPr lang="en-US" sz="3600" dirty="0">
              <a:latin typeface="Raleway" panose="020B0503030101060003" pitchFamily="34" charset="77"/>
              <a:cs typeface="Krub" pitchFamily="2" charset="-3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303CCC-D697-A644-81AC-289BFBE0C70F}"/>
              </a:ext>
            </a:extLst>
          </p:cNvPr>
          <p:cNvSpPr txBox="1"/>
          <p:nvPr/>
        </p:nvSpPr>
        <p:spPr>
          <a:xfrm>
            <a:off x="875106" y="3212304"/>
            <a:ext cx="47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77"/>
              </a:rPr>
              <a:t>x</a:t>
            </a:r>
            <a:r>
              <a:rPr lang="en-US" baseline="-25000" dirty="0">
                <a:latin typeface="Raleway" panose="020B0503030101060003" pitchFamily="34" charset="77"/>
              </a:rPr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060FBA-628E-F142-B72F-A9AAE71935E1}"/>
              </a:ext>
            </a:extLst>
          </p:cNvPr>
          <p:cNvSpPr txBox="1"/>
          <p:nvPr/>
        </p:nvSpPr>
        <p:spPr>
          <a:xfrm>
            <a:off x="1628086" y="2918372"/>
            <a:ext cx="49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Raleway" panose="020B0503030101060003" pitchFamily="34" charset="77"/>
              </a:rPr>
              <a:t>y</a:t>
            </a:r>
            <a:r>
              <a:rPr lang="en-US" baseline="-25000" dirty="0" err="1">
                <a:latin typeface="Raleway" panose="020B0503030101060003" pitchFamily="34" charset="77"/>
              </a:rPr>
              <a:t>i</a:t>
            </a:r>
            <a:endParaRPr lang="en-US" baseline="-25000" dirty="0">
              <a:latin typeface="Raleway" panose="020B0503030101060003" pitchFamily="34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B7933D-BFF8-AD4D-999C-4B81DB4A46CD}"/>
              </a:ext>
            </a:extLst>
          </p:cNvPr>
          <p:cNvSpPr txBox="1"/>
          <p:nvPr/>
        </p:nvSpPr>
        <p:spPr>
          <a:xfrm>
            <a:off x="1180938" y="2465023"/>
            <a:ext cx="47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Raleway" panose="020B0503030101060003" pitchFamily="34" charset="77"/>
              </a:rPr>
              <a:t>z</a:t>
            </a:r>
            <a:r>
              <a:rPr lang="en-US" baseline="-25000" dirty="0" err="1">
                <a:latin typeface="Raleway" panose="020B0503030101060003" pitchFamily="34" charset="77"/>
              </a:rPr>
              <a:t>i</a:t>
            </a:r>
            <a:endParaRPr lang="en-US" baseline="-25000" dirty="0">
              <a:latin typeface="Raleway" panose="020B0503030101060003" pitchFamily="34" charset="77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1833B7-C67E-5547-9837-69DF27A4027A}"/>
              </a:ext>
            </a:extLst>
          </p:cNvPr>
          <p:cNvCxnSpPr>
            <a:cxnSpLocks/>
          </p:cNvCxnSpPr>
          <p:nvPr/>
        </p:nvCxnSpPr>
        <p:spPr>
          <a:xfrm flipV="1">
            <a:off x="1336829" y="2777445"/>
            <a:ext cx="0" cy="3576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4B4884-E561-F74C-AC0D-E7E3BF7784AB}"/>
              </a:ext>
            </a:extLst>
          </p:cNvPr>
          <p:cNvCxnSpPr>
            <a:cxnSpLocks/>
          </p:cNvCxnSpPr>
          <p:nvPr/>
        </p:nvCxnSpPr>
        <p:spPr>
          <a:xfrm flipV="1">
            <a:off x="1334968" y="3132190"/>
            <a:ext cx="365973" cy="10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B85620-75D1-B846-8B06-DF419F5815DB}"/>
              </a:ext>
            </a:extLst>
          </p:cNvPr>
          <p:cNvCxnSpPr>
            <a:cxnSpLocks/>
          </p:cNvCxnSpPr>
          <p:nvPr/>
        </p:nvCxnSpPr>
        <p:spPr>
          <a:xfrm flipH="1">
            <a:off x="1132679" y="3128491"/>
            <a:ext cx="205873" cy="276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982E427-1EF1-1147-8EB7-6238B4E573F0}"/>
              </a:ext>
            </a:extLst>
          </p:cNvPr>
          <p:cNvSpPr txBox="1"/>
          <p:nvPr/>
        </p:nvSpPr>
        <p:spPr>
          <a:xfrm>
            <a:off x="2092038" y="6446964"/>
            <a:ext cx="9899073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Raleway" panose="020B0503030101060003" pitchFamily="34" charset="77"/>
              </a:rPr>
              <a:t>Hare, S. R.; </a:t>
            </a:r>
            <a:r>
              <a:rPr lang="en-US" sz="1600" dirty="0" err="1">
                <a:latin typeface="Raleway" panose="020B0503030101060003" pitchFamily="34" charset="77"/>
              </a:rPr>
              <a:t>Bratholm</a:t>
            </a:r>
            <a:r>
              <a:rPr lang="en-US" sz="1600" dirty="0">
                <a:latin typeface="Raleway" panose="020B0503030101060003" pitchFamily="34" charset="77"/>
              </a:rPr>
              <a:t>, L.; </a:t>
            </a:r>
            <a:r>
              <a:rPr lang="en-US" sz="1600" dirty="0" err="1">
                <a:latin typeface="Raleway" panose="020B0503030101060003" pitchFamily="34" charset="77"/>
              </a:rPr>
              <a:t>Glowacki</a:t>
            </a:r>
            <a:r>
              <a:rPr lang="en-US" sz="1600" dirty="0">
                <a:latin typeface="Raleway" panose="020B0503030101060003" pitchFamily="34" charset="77"/>
              </a:rPr>
              <a:t>, D. R.; Carpenter, B. K.; </a:t>
            </a:r>
            <a:r>
              <a:rPr lang="en-US" sz="1600" i="1" dirty="0">
                <a:latin typeface="Raleway" panose="020B0503030101060003" pitchFamily="34" charset="77"/>
              </a:rPr>
              <a:t>Manuscript in progress</a:t>
            </a:r>
            <a:r>
              <a:rPr lang="en-US" sz="1600" dirty="0">
                <a:latin typeface="Raleway" panose="020B0503030101060003" pitchFamily="34" charset="77"/>
              </a:rPr>
              <a:t>.</a:t>
            </a:r>
            <a:endParaRPr lang="en-US" sz="2000" dirty="0">
              <a:latin typeface="Raleway" panose="020B0503030101060003" pitchFamily="34" charset="77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08715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F4159D03-1B8E-9D4B-82A2-3487B473E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348" y="390242"/>
            <a:ext cx="3600000" cy="347707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8459857-441E-6749-BFBD-C1CB0F273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015" y="365124"/>
            <a:ext cx="3600000" cy="34770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76AA9E-FC17-1645-A704-3658DF071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186" y="3194967"/>
            <a:ext cx="3960000" cy="34639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DCBFE3-B31F-DC41-B26F-646C4CC9C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544" y="298684"/>
            <a:ext cx="3657600" cy="3657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3BAB15-954E-3447-9E33-2ED11E6B6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Raleway" panose="020B0503030101060003" pitchFamily="34" charset="77"/>
                <a:cs typeface="Helvetica"/>
              </a:rPr>
              <a:t>Malonaldehyde H</a:t>
            </a:r>
            <a:r>
              <a:rPr lang="en-US" sz="3600" baseline="30000" dirty="0">
                <a:latin typeface="Raleway" panose="020B0503030101060003" pitchFamily="34" charset="77"/>
                <a:cs typeface="Helvetica"/>
              </a:rPr>
              <a:t>+</a:t>
            </a:r>
            <a:r>
              <a:rPr lang="en-US" sz="3600" dirty="0">
                <a:latin typeface="Raleway" panose="020B0503030101060003" pitchFamily="34" charset="77"/>
                <a:cs typeface="Helvetica"/>
              </a:rPr>
              <a:t>-transfer</a:t>
            </a:r>
            <a:endParaRPr lang="en-US" sz="3600" dirty="0">
              <a:latin typeface="Raleway" panose="020B0503030101060003" pitchFamily="34" charset="77"/>
              <a:cs typeface="Krub" pitchFamily="2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331DAB-8123-DD44-9770-FFD965F666C8}"/>
              </a:ext>
            </a:extLst>
          </p:cNvPr>
          <p:cNvSpPr txBox="1"/>
          <p:nvPr/>
        </p:nvSpPr>
        <p:spPr>
          <a:xfrm>
            <a:off x="2633519" y="3176981"/>
            <a:ext cx="8382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anose="020B0503030101060003" pitchFamily="34" charset="77"/>
                <a:cs typeface="Helvetica"/>
              </a:rPr>
              <a:t>IRC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4D7978-70FC-C546-B518-9A6CF5602F62}"/>
              </a:ext>
            </a:extLst>
          </p:cNvPr>
          <p:cNvSpPr txBox="1"/>
          <p:nvPr/>
        </p:nvSpPr>
        <p:spPr>
          <a:xfrm>
            <a:off x="7780925" y="3172037"/>
            <a:ext cx="33147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anose="020B0503030101060003" pitchFamily="34" charset="77"/>
                <a:cs typeface="Helvetica"/>
              </a:rPr>
              <a:t>Principal Component 2 (</a:t>
            </a:r>
            <a:r>
              <a:rPr lang="en-GB" dirty="0">
                <a:latin typeface="Raleway" panose="020B0503030101060003" pitchFamily="34" charset="77"/>
                <a:cs typeface="Helvetica"/>
              </a:rPr>
              <a:t>PC2</a:t>
            </a:r>
            <a:r>
              <a:rPr lang="en-US" dirty="0">
                <a:latin typeface="Raleway" panose="020B0503030101060003" pitchFamily="34" charset="77"/>
                <a:cs typeface="Helvetica"/>
              </a:rPr>
              <a:t>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8ED87F-6F79-7443-A289-83B566A5E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266" y="3605950"/>
            <a:ext cx="3600000" cy="29298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C203DE4-BF86-4449-AA0C-A58A26E29F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0493"/>
          <a:stretch/>
        </p:blipFill>
        <p:spPr>
          <a:xfrm>
            <a:off x="8453273" y="3767758"/>
            <a:ext cx="2673392" cy="270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860859-1C98-3941-980A-70F809DDE18C}"/>
              </a:ext>
            </a:extLst>
          </p:cNvPr>
          <p:cNvSpPr txBox="1"/>
          <p:nvPr/>
        </p:nvSpPr>
        <p:spPr>
          <a:xfrm>
            <a:off x="9518798" y="4157834"/>
            <a:ext cx="242840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aleway" panose="020B0503030101060003" pitchFamily="34" charset="77"/>
                <a:cs typeface="Helvetica"/>
              </a:rPr>
              <a:t>Goodness of Fit</a:t>
            </a:r>
          </a:p>
          <a:p>
            <a:pPr algn="ctr"/>
            <a:endParaRPr lang="en-US" dirty="0">
              <a:latin typeface="Raleway" panose="020B0503030101060003" pitchFamily="34" charset="77"/>
              <a:cs typeface="Helvetica"/>
            </a:endParaRPr>
          </a:p>
          <a:p>
            <a:pPr algn="ctr"/>
            <a:r>
              <a:rPr lang="en-US" dirty="0" err="1">
                <a:latin typeface="Raleway" panose="020B0503030101060003" pitchFamily="34" charset="77"/>
                <a:cs typeface="Helvetica"/>
              </a:rPr>
              <a:t>G.o.F</a:t>
            </a:r>
            <a:r>
              <a:rPr lang="en-US" dirty="0">
                <a:latin typeface="Raleway" panose="020B0503030101060003" pitchFamily="34" charset="77"/>
                <a:cs typeface="Helvetica"/>
              </a:rPr>
              <a:t>. (1-dim) = 87.0% </a:t>
            </a:r>
          </a:p>
          <a:p>
            <a:pPr algn="ctr"/>
            <a:r>
              <a:rPr lang="en-US" dirty="0" err="1">
                <a:latin typeface="Raleway" panose="020B0503030101060003" pitchFamily="34" charset="77"/>
                <a:cs typeface="Helvetica"/>
              </a:rPr>
              <a:t>G.o.F</a:t>
            </a:r>
            <a:r>
              <a:rPr lang="en-US" dirty="0">
                <a:latin typeface="Raleway" panose="020B0503030101060003" pitchFamily="34" charset="77"/>
                <a:cs typeface="Helvetica"/>
              </a:rPr>
              <a:t>. (2-dim) = 99.8%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DE165B-A6B4-2449-B18F-0F378130A998}"/>
              </a:ext>
            </a:extLst>
          </p:cNvPr>
          <p:cNvSpPr txBox="1"/>
          <p:nvPr/>
        </p:nvSpPr>
        <p:spPr>
          <a:xfrm>
            <a:off x="2092038" y="6446964"/>
            <a:ext cx="9899073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Raleway" panose="020B0503030101060003" pitchFamily="34" charset="77"/>
              </a:rPr>
              <a:t>Hare, S. R.; </a:t>
            </a:r>
            <a:r>
              <a:rPr lang="en-US" sz="1600" dirty="0" err="1">
                <a:latin typeface="Raleway" panose="020B0503030101060003" pitchFamily="34" charset="77"/>
              </a:rPr>
              <a:t>Bratholm</a:t>
            </a:r>
            <a:r>
              <a:rPr lang="en-US" sz="1600" dirty="0">
                <a:latin typeface="Raleway" panose="020B0503030101060003" pitchFamily="34" charset="77"/>
              </a:rPr>
              <a:t>, L.; </a:t>
            </a:r>
            <a:r>
              <a:rPr lang="en-US" sz="1600" dirty="0" err="1">
                <a:latin typeface="Raleway" panose="020B0503030101060003" pitchFamily="34" charset="77"/>
              </a:rPr>
              <a:t>Glowacki</a:t>
            </a:r>
            <a:r>
              <a:rPr lang="en-US" sz="1600" dirty="0">
                <a:latin typeface="Raleway" panose="020B0503030101060003" pitchFamily="34" charset="77"/>
              </a:rPr>
              <a:t>, D. R.; Carpenter, B. K.; </a:t>
            </a:r>
            <a:r>
              <a:rPr lang="en-US" sz="1600" i="1" dirty="0">
                <a:latin typeface="Raleway" panose="020B0503030101060003" pitchFamily="34" charset="77"/>
              </a:rPr>
              <a:t>Manuscript in progress</a:t>
            </a:r>
            <a:r>
              <a:rPr lang="en-US" sz="1600" dirty="0">
                <a:latin typeface="Raleway" panose="020B0503030101060003" pitchFamily="34" charset="77"/>
              </a:rPr>
              <a:t>.</a:t>
            </a:r>
            <a:endParaRPr lang="en-US" sz="2000" dirty="0">
              <a:latin typeface="Raleway" panose="020B0503030101060003" pitchFamily="34" charset="77"/>
              <a:cs typeface="Helvetic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730807-8AAA-6C4A-887B-01A80F97D987}"/>
              </a:ext>
            </a:extLst>
          </p:cNvPr>
          <p:cNvSpPr txBox="1"/>
          <p:nvPr/>
        </p:nvSpPr>
        <p:spPr>
          <a:xfrm>
            <a:off x="337164" y="160796"/>
            <a:ext cx="5798590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Raleway" panose="020B0503030101060003" pitchFamily="34" charset="77"/>
                <a:cs typeface="Krub" pitchFamily="2" charset="-34"/>
              </a:rPr>
              <a:t>Dimensionality Reduction Output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Raleway" panose="020B0503030101060003" pitchFamily="34" charset="77"/>
              <a:cs typeface="Helvetic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96B300-D9FA-2340-9D3C-F5E1CC686BEB}"/>
              </a:ext>
            </a:extLst>
          </p:cNvPr>
          <p:cNvSpPr txBox="1"/>
          <p:nvPr/>
        </p:nvSpPr>
        <p:spPr>
          <a:xfrm>
            <a:off x="4358378" y="3172037"/>
            <a:ext cx="3380695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anose="020B0503030101060003" pitchFamily="34" charset="77"/>
                <a:cs typeface="Helvetica"/>
              </a:rPr>
              <a:t>Principal Component 1 (</a:t>
            </a:r>
            <a:r>
              <a:rPr lang="en-GB" dirty="0">
                <a:latin typeface="Raleway" panose="020B0503030101060003" pitchFamily="34" charset="77"/>
                <a:cs typeface="Helvetica"/>
              </a:rPr>
              <a:t>PC1</a:t>
            </a:r>
            <a:r>
              <a:rPr lang="en-US" dirty="0">
                <a:latin typeface="Raleway" panose="020B0503030101060003" pitchFamily="34" charset="77"/>
                <a:cs typeface="Helvetic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6097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8E89E-2EDD-4D49-9E6A-A1CA37173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 panose="020B0503030101060003" pitchFamily="34" charset="77"/>
              </a:rPr>
              <a:t>Your Task(s)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1DE7E7F-7D25-9640-886E-676E3044EDFB}"/>
              </a:ext>
            </a:extLst>
          </p:cNvPr>
          <p:cNvSpPr/>
          <p:nvPr/>
        </p:nvSpPr>
        <p:spPr>
          <a:xfrm>
            <a:off x="945908" y="1690688"/>
            <a:ext cx="3106616" cy="4252912"/>
          </a:xfrm>
          <a:prstGeom prst="round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1C7301E-E466-6E46-8C09-B34B4F0FE89D}"/>
              </a:ext>
            </a:extLst>
          </p:cNvPr>
          <p:cNvSpPr/>
          <p:nvPr/>
        </p:nvSpPr>
        <p:spPr>
          <a:xfrm>
            <a:off x="4664508" y="1690688"/>
            <a:ext cx="3106616" cy="4252912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82A8E8-D190-9B4F-BD33-7AC7D95BA3B7}"/>
              </a:ext>
            </a:extLst>
          </p:cNvPr>
          <p:cNvSpPr/>
          <p:nvPr/>
        </p:nvSpPr>
        <p:spPr>
          <a:xfrm>
            <a:off x="8383108" y="1690688"/>
            <a:ext cx="3106616" cy="4252912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D1DF98-E3F9-5D4F-BDF3-172994270DF1}"/>
              </a:ext>
            </a:extLst>
          </p:cNvPr>
          <p:cNvSpPr txBox="1"/>
          <p:nvPr/>
        </p:nvSpPr>
        <p:spPr>
          <a:xfrm>
            <a:off x="1284563" y="1843088"/>
            <a:ext cx="242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Raleway" panose="020B0503030101060003" pitchFamily="34" charset="77"/>
              </a:rPr>
              <a:t>Pre-Processing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E22F1-8508-384A-8FA0-D75BEB900F22}"/>
              </a:ext>
            </a:extLst>
          </p:cNvPr>
          <p:cNvSpPr txBox="1"/>
          <p:nvPr/>
        </p:nvSpPr>
        <p:spPr>
          <a:xfrm>
            <a:off x="5315966" y="1843088"/>
            <a:ext cx="180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Raleway" panose="020B0503030101060003" pitchFamily="34" charset="77"/>
              </a:rPr>
              <a:t>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353F42-64D8-D143-ADD0-FFE7BB339972}"/>
              </a:ext>
            </a:extLst>
          </p:cNvPr>
          <p:cNvSpPr txBox="1"/>
          <p:nvPr/>
        </p:nvSpPr>
        <p:spPr>
          <a:xfrm>
            <a:off x="9257384" y="1843088"/>
            <a:ext cx="1358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Raleway" panose="020B0503030101060003" pitchFamily="34" charset="77"/>
              </a:rPr>
              <a:t>Plotting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715BCE-FED2-5A40-B108-47449CAE570B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052524" y="3817144"/>
            <a:ext cx="61198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EBC30A-F6CE-3348-B6BF-979E253456C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771124" y="3817144"/>
            <a:ext cx="61198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80A8F6-4E75-2E4D-8F64-066D6B2CF9BB}"/>
              </a:ext>
            </a:extLst>
          </p:cNvPr>
          <p:cNvSpPr txBox="1"/>
          <p:nvPr/>
        </p:nvSpPr>
        <p:spPr>
          <a:xfrm>
            <a:off x="3728379" y="3051069"/>
            <a:ext cx="1260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>
                <a:latin typeface="Raleway" panose="020B0503030101060003" pitchFamily="34" charset="77"/>
              </a:rPr>
              <a:t>Matrix of </a:t>
            </a:r>
          </a:p>
          <a:p>
            <a:pPr algn="ctr"/>
            <a:r>
              <a:rPr lang="en-US" sz="2000" i="1" dirty="0">
                <a:latin typeface="Raleway" panose="020B0503030101060003" pitchFamily="34" charset="77"/>
              </a:rPr>
              <a:t>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B7ED9-5450-0A4B-97E3-EB11244390DF}"/>
              </a:ext>
            </a:extLst>
          </p:cNvPr>
          <p:cNvSpPr txBox="1"/>
          <p:nvPr/>
        </p:nvSpPr>
        <p:spPr>
          <a:xfrm>
            <a:off x="7610086" y="3051069"/>
            <a:ext cx="9845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>
                <a:latin typeface="Raleway" panose="020B0503030101060003" pitchFamily="34" charset="77"/>
              </a:rPr>
              <a:t>PCs to </a:t>
            </a:r>
          </a:p>
          <a:p>
            <a:pPr algn="ctr"/>
            <a:r>
              <a:rPr lang="en-US" sz="2000" i="1" dirty="0">
                <a:latin typeface="Raleway" panose="020B0503030101060003" pitchFamily="34" charset="77"/>
              </a:rPr>
              <a:t>Plot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E8C362-A102-6844-9477-A5F9B8076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8" t="17679" r="9305" b="14766"/>
          <a:stretch/>
        </p:blipFill>
        <p:spPr>
          <a:xfrm>
            <a:off x="1529243" y="2854420"/>
            <a:ext cx="1861448" cy="14921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0C1B12-A07F-2F45-98E7-AFDB029E8FA8}"/>
              </a:ext>
            </a:extLst>
          </p:cNvPr>
          <p:cNvSpPr txBox="1"/>
          <p:nvPr/>
        </p:nvSpPr>
        <p:spPr>
          <a:xfrm>
            <a:off x="2018739" y="4565549"/>
            <a:ext cx="958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err="1">
                <a:latin typeface="Raleway" panose="020B0503030101060003" pitchFamily="34" charset="77"/>
              </a:rPr>
              <a:t>xyz</a:t>
            </a:r>
            <a:r>
              <a:rPr lang="en-US" sz="2000" i="1" dirty="0">
                <a:latin typeface="Raleway" panose="020B0503030101060003" pitchFamily="34" charset="77"/>
              </a:rPr>
              <a:t> file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244884-DDC2-5344-90F9-BF1AC44F37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50" t="8072" r="8792" b="8635"/>
          <a:stretch/>
        </p:blipFill>
        <p:spPr>
          <a:xfrm>
            <a:off x="5061624" y="2802555"/>
            <a:ext cx="2341019" cy="15958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0325F4-5EE9-9E42-B9A2-A5123A491F7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7" t="9893" r="41601" b="12936"/>
          <a:stretch/>
        </p:blipFill>
        <p:spPr>
          <a:xfrm>
            <a:off x="8690726" y="2677799"/>
            <a:ext cx="2501845" cy="184534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ACA986-6B2F-DF4A-81C2-9D3D6FD0CA60}"/>
              </a:ext>
            </a:extLst>
          </p:cNvPr>
          <p:cNvSpPr txBox="1"/>
          <p:nvPr/>
        </p:nvSpPr>
        <p:spPr>
          <a:xfrm>
            <a:off x="8652953" y="4565549"/>
            <a:ext cx="2565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>
                <a:latin typeface="Raleway" panose="020B0503030101060003" pitchFamily="34" charset="77"/>
              </a:rPr>
              <a:t>Plot(s) of top 2-3 PCs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23E253-55E3-134A-AAE8-E6217CF9C48C}"/>
              </a:ext>
            </a:extLst>
          </p:cNvPr>
          <p:cNvSpPr txBox="1"/>
          <p:nvPr/>
        </p:nvSpPr>
        <p:spPr>
          <a:xfrm>
            <a:off x="4838962" y="4565549"/>
            <a:ext cx="2786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>
                <a:latin typeface="Raleway" panose="020B0503030101060003" pitchFamily="34" charset="77"/>
              </a:rPr>
              <a:t>n samples </a:t>
            </a:r>
            <a:r>
              <a:rPr lang="en-US" sz="2000" dirty="0">
                <a:latin typeface="Raleway" panose="020B0503030101060003" pitchFamily="34" charset="77"/>
              </a:rPr>
              <a:t>x</a:t>
            </a:r>
            <a:r>
              <a:rPr lang="en-US" sz="2000" i="1" dirty="0">
                <a:latin typeface="Raleway" panose="020B0503030101060003" pitchFamily="34" charset="77"/>
              </a:rPr>
              <a:t> p features</a:t>
            </a:r>
          </a:p>
        </p:txBody>
      </p:sp>
    </p:spTree>
    <p:extLst>
      <p:ext uri="{BB962C8B-B14F-4D97-AF65-F5344CB8AC3E}">
        <p14:creationId xmlns:p14="http://schemas.microsoft.com/office/powerpoint/2010/main" val="1778868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2026</TotalTime>
  <Words>379</Words>
  <Application>Microsoft Macintosh PowerPoint</Application>
  <PresentationFormat>Widescreen</PresentationFormat>
  <Paragraphs>90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Raleway</vt:lpstr>
      <vt:lpstr>Office Theme</vt:lpstr>
      <vt:lpstr>Dimensionality Reduction  Using sci-kit learn</vt:lpstr>
      <vt:lpstr>Principal Component Analysis Visualization</vt:lpstr>
      <vt:lpstr>Principal Component Analysis Visualization</vt:lpstr>
      <vt:lpstr>Principal Component Analysis Visualization</vt:lpstr>
      <vt:lpstr>PowerPoint Presentation</vt:lpstr>
      <vt:lpstr>Malonaldehyde H+-transfer</vt:lpstr>
      <vt:lpstr>Your Task(s)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Dimensionality Reduction  Using sci-kit learn</dc:title>
  <dc:creator>Stephanie Hare</dc:creator>
  <cp:lastModifiedBy>Stephanie Hare</cp:lastModifiedBy>
  <cp:revision>11</cp:revision>
  <dcterms:created xsi:type="dcterms:W3CDTF">2019-05-08T18:00:35Z</dcterms:created>
  <dcterms:modified xsi:type="dcterms:W3CDTF">2019-05-14T19:54:37Z</dcterms:modified>
</cp:coreProperties>
</file>